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89" r:id="rId2"/>
  </p:sldMasterIdLst>
  <p:notesMasterIdLst>
    <p:notesMasterId r:id="rId14"/>
  </p:notesMasterIdLst>
  <p:handoutMasterIdLst>
    <p:handoutMasterId r:id="rId15"/>
  </p:handoutMasterIdLst>
  <p:sldIdLst>
    <p:sldId id="256" r:id="rId3"/>
    <p:sldId id="290" r:id="rId4"/>
    <p:sldId id="288" r:id="rId5"/>
    <p:sldId id="284" r:id="rId6"/>
    <p:sldId id="285" r:id="rId7"/>
    <p:sldId id="287" r:id="rId8"/>
    <p:sldId id="289" r:id="rId9"/>
    <p:sldId id="286" r:id="rId10"/>
    <p:sldId id="266" r:id="rId11"/>
    <p:sldId id="291" r:id="rId12"/>
    <p:sldId id="262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engXian" panose="02010600030101010101" pitchFamily="2" charset="-122"/>
      <p:regular r:id="rId20"/>
      <p:bold r:id="rId21"/>
    </p:embeddedFont>
    <p:embeddedFont>
      <p:font typeface="Prompt" pitchFamily="2" charset="-34"/>
      <p:regular r:id="rId22"/>
      <p:bold r:id="rId23"/>
      <p:italic r:id="rId24"/>
      <p:boldItalic r:id="rId25"/>
    </p:embeddedFont>
    <p:embeddedFont>
      <p:font typeface="Prompt SemiBold" panose="020B0604020202020204" pitchFamily="34" charset="0"/>
      <p:bold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A62"/>
    <a:srgbClr val="2A4B7D"/>
    <a:srgbClr val="F8FAFE"/>
    <a:srgbClr val="F0F0F0"/>
    <a:srgbClr val="FFFFFF"/>
    <a:srgbClr val="2B2C31"/>
    <a:srgbClr val="DCDCDC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962" y="936"/>
      </p:cViewPr>
      <p:guideLst>
        <p:guide orient="horz" pos="213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Prompt" panose="00000500000000000000" pitchFamily="2" charset="-34"/>
              <a:ea typeface="字魂59号-创粗黑" panose="00000500000000000000" charset="-122"/>
              <a:cs typeface="Prompt" panose="00000500000000000000" pitchFamily="2" charset="-34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Prompt" panose="00000500000000000000" pitchFamily="2" charset="-34"/>
                <a:cs typeface="Prompt" panose="00000500000000000000" pitchFamily="2" charset="-34"/>
              </a:rPr>
              <a:t>2023/10/10</a:t>
            </a:fld>
            <a:endParaRPr lang="zh-CN" alt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Prompt" panose="00000500000000000000" pitchFamily="2" charset="-34"/>
              <a:ea typeface="字魂59号-创粗黑" panose="00000500000000000000" charset="-122"/>
              <a:cs typeface="Prompt" panose="00000500000000000000" pitchFamily="2" charset="-34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Prompt" panose="00000500000000000000" pitchFamily="2" charset="-34"/>
                <a:cs typeface="Prompt" panose="00000500000000000000" pitchFamily="2" charset="-34"/>
              </a:rPr>
              <a:t>‹#›</a:t>
            </a:fld>
            <a:endParaRPr lang="zh-CN" altLang="en-US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4635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81017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Prompt" panose="00000500000000000000" pitchFamily="2" charset="-34"/>
        <a:ea typeface="字魂59号-创粗黑" panose="00000500000000000000" charset="-122"/>
        <a:cs typeface="Prompt" panose="00000500000000000000" pitchFamily="2" charset="-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rompt" panose="00000500000000000000" pitchFamily="2" charset="-34"/>
        <a:ea typeface="字魂59号-创粗黑" panose="00000500000000000000" charset="-122"/>
        <a:cs typeface="Prompt" panose="00000500000000000000" pitchFamily="2" charset="-34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rompt" panose="00000500000000000000" pitchFamily="2" charset="-34"/>
        <a:ea typeface="字魂59号-创粗黑" panose="00000500000000000000" charset="-122"/>
        <a:cs typeface="Prompt" panose="00000500000000000000" pitchFamily="2" charset="-34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rompt" panose="00000500000000000000" pitchFamily="2" charset="-34"/>
        <a:ea typeface="字魂59号-创粗黑" panose="00000500000000000000" charset="-122"/>
        <a:cs typeface="Prompt" panose="00000500000000000000" pitchFamily="2" charset="-34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rompt" panose="00000500000000000000" pitchFamily="2" charset="-34"/>
        <a:ea typeface="字魂59号-创粗黑" panose="00000500000000000000" charset="-122"/>
        <a:cs typeface="Prompt" panose="00000500000000000000" pitchFamily="2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9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9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23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9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3" Type="http://schemas.openxmlformats.org/officeDocument/2006/relationships/tags" Target="../tags/tag134.xml"/><Relationship Id="rId7" Type="http://schemas.openxmlformats.org/officeDocument/2006/relationships/tags" Target="../tags/tag138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9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63.xml"/><Relationship Id="rId3" Type="http://schemas.openxmlformats.org/officeDocument/2006/relationships/tags" Target="../tags/tag158.xml"/><Relationship Id="rId7" Type="http://schemas.openxmlformats.org/officeDocument/2006/relationships/tags" Target="../tags/tag162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9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9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9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3" Type="http://schemas.openxmlformats.org/officeDocument/2006/relationships/tags" Target="../tags/tag182.xml"/><Relationship Id="rId7" Type="http://schemas.openxmlformats.org/officeDocument/2006/relationships/tags" Target="../tags/tag186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9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95.xml"/><Relationship Id="rId3" Type="http://schemas.openxmlformats.org/officeDocument/2006/relationships/tags" Target="../tags/tag190.xml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9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203.xml"/><Relationship Id="rId3" Type="http://schemas.openxmlformats.org/officeDocument/2006/relationships/tags" Target="../tags/tag198.xml"/><Relationship Id="rId7" Type="http://schemas.openxmlformats.org/officeDocument/2006/relationships/tags" Target="../tags/tag202.xml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9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9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9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9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3" Type="http://schemas.openxmlformats.org/officeDocument/2006/relationships/tags" Target="../tags/tag246.xml"/><Relationship Id="rId7" Type="http://schemas.openxmlformats.org/officeDocument/2006/relationships/tags" Target="../tags/tag250.xml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tags" Target="../tags/tag247.xml"/><Relationship Id="rId9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59.xml"/><Relationship Id="rId3" Type="http://schemas.openxmlformats.org/officeDocument/2006/relationships/tags" Target="../tags/tag254.xml"/><Relationship Id="rId7" Type="http://schemas.openxmlformats.org/officeDocument/2006/relationships/tags" Target="../tags/tag258.xml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tags" Target="../tags/tag257.xml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9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67.xml"/><Relationship Id="rId3" Type="http://schemas.openxmlformats.org/officeDocument/2006/relationships/tags" Target="../tags/tag262.xml"/><Relationship Id="rId7" Type="http://schemas.openxmlformats.org/officeDocument/2006/relationships/tags" Target="../tags/tag266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tags" Target="../tags/tag265.xml"/><Relationship Id="rId5" Type="http://schemas.openxmlformats.org/officeDocument/2006/relationships/tags" Target="../tags/tag264.xml"/><Relationship Id="rId10" Type="http://schemas.openxmlformats.org/officeDocument/2006/relationships/hyperlink" Target="http://www.1ppt.com/hangye/" TargetMode="External"/><Relationship Id="rId4" Type="http://schemas.openxmlformats.org/officeDocument/2006/relationships/tags" Target="../tags/tag263.xml"/><Relationship Id="rId9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4" Type="http://schemas.openxmlformats.org/officeDocument/2006/relationships/tags" Target="../tags/tag27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83.xml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5.xml"/><Relationship Id="rId4" Type="http://schemas.openxmlformats.org/officeDocument/2006/relationships/tags" Target="../tags/tag28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8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292.xml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94.xml"/><Relationship Id="rId4" Type="http://schemas.openxmlformats.org/officeDocument/2006/relationships/tags" Target="../tags/tag29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533179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281169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349069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56692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969567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8015314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736228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9443784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204463"/>
      </p:ext>
    </p:extLst>
  </p:cSld>
  <p:clrMapOvr>
    <a:masterClrMapping/>
  </p:clrMapOvr>
  <p:transition advClick="0" advTm="0">
    <p:random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254812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189420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720512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36155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0390844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89848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67556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714031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3421164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51848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73770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0132452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845751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912049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050191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10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10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  <a:hlinkClick r:id="rId10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4850233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 err="1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9EFD9D74-47D9-4702-A33C-335B63B48DBF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ABC47A4-756D-490B-A52F-7D9E2C9FC05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dirty="0" err="1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301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2023/10/10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804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7554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 advClick="0" advTm="0">
    <p:random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4022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8235500"/>
      </p:ext>
    </p:extLst>
  </p:cSld>
  <p:clrMapOvr>
    <a:masterClrMapping/>
  </p:clrMapOvr>
  <p:transition advClick="0" advTm="0">
    <p:random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44952"/>
      </p:ext>
    </p:extLst>
  </p:cSld>
  <p:clrMapOvr>
    <a:masterClrMapping/>
  </p:clrMapOvr>
  <p:transition advClick="0" advTm="0">
    <p:random/>
  </p:transition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/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 err="1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3605958"/>
      </p:ext>
    </p:extLst>
  </p:cSld>
  <p:clrMapOvr>
    <a:masterClrMapping/>
  </p:clrMapOvr>
  <p:transition advClick="0" advTm="0">
    <p:random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1.xml"/><Relationship Id="rId47" Type="http://schemas.openxmlformats.org/officeDocument/2006/relationships/tags" Target="../tags/tag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5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2023/10/10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Prompt" panose="00000500000000000000" pitchFamily="2" charset="-34"/>
                <a:ea typeface="字魂59号-创粗黑" panose="00000500000000000000" charset="-122"/>
                <a:cs typeface="Prompt" panose="00000500000000000000" pitchFamily="2" charset="-34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custDataLst>
      <p:tags r:id="rId4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54" r:id="rId35"/>
    <p:sldLayoutId id="2147483655" r:id="rId36"/>
    <p:sldLayoutId id="2147483656" r:id="rId37"/>
    <p:sldLayoutId id="2147483657" r:id="rId38"/>
    <p:sldLayoutId id="2147483658" r:id="rId39"/>
    <p:sldLayoutId id="2147483659" r:id="rId40"/>
  </p:sldLayoutIdLst>
  <p:transition advClick="0" advTm="0">
    <p:random/>
  </p:transition>
  <p:hf sldNum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Prompt" panose="00000500000000000000" pitchFamily="2" charset="-34"/>
          <a:ea typeface="字魂59号-创粗黑" panose="00000500000000000000" charset="-122"/>
          <a:cs typeface="Prompt" panose="00000500000000000000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934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-42545"/>
            <a:ext cx="12226290" cy="6894195"/>
          </a:xfrm>
          <a:prstGeom prst="rect">
            <a:avLst/>
          </a:prstGeom>
          <a:solidFill>
            <a:srgbClr val="2B2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pic>
        <p:nvPicPr>
          <p:cNvPr id="1028" name="Picture 4" descr="เปิดร้านสะดวกซัก By Speed Queen Laundromat Thailand (กรุงเทพมหานคร)">
            <a:extLst>
              <a:ext uri="{FF2B5EF4-FFF2-40B4-BE49-F238E27FC236}">
                <a16:creationId xmlns:a16="http://schemas.microsoft.com/office/drawing/2014/main" id="{A2C3980C-2858-5E64-5CBA-EC8EBCAC1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07" b="10070"/>
          <a:stretch/>
        </p:blipFill>
        <p:spPr bwMode="auto">
          <a:xfrm>
            <a:off x="5728969" y="1164746"/>
            <a:ext cx="5433061" cy="37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40175" y="1583055"/>
            <a:ext cx="6334760" cy="4480560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9520" y="2279797"/>
            <a:ext cx="97892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zh-CN" sz="4400" b="1" dirty="0">
                <a:ln w="47625">
                  <a:noFill/>
                </a:ln>
                <a:solidFill>
                  <a:schemeClr val="bg2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การสำรวจและวิเคราะห์ข้อมูลเกี่ยวกับ</a:t>
            </a:r>
          </a:p>
          <a:p>
            <a:r>
              <a:rPr lang="th-TH" altLang="zh-CN" sz="4400" b="1" dirty="0">
                <a:ln w="47625">
                  <a:noFill/>
                </a:ln>
                <a:solidFill>
                  <a:schemeClr val="bg2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การทำธุรกิจร้านสะดวกซัก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39520" y="3746956"/>
            <a:ext cx="6410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B0F0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Data Analytics with </a:t>
            </a:r>
          </a:p>
          <a:p>
            <a:r>
              <a:rPr lang="en-US" altLang="zh-CN" sz="2400" b="1" dirty="0">
                <a:solidFill>
                  <a:srgbClr val="00B0F0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Wash and Dry service 24 hr.</a:t>
            </a:r>
          </a:p>
        </p:txBody>
      </p:sp>
      <p:sp>
        <p:nvSpPr>
          <p:cNvPr id="8" name="矩形 7"/>
          <p:cNvSpPr/>
          <p:nvPr/>
        </p:nvSpPr>
        <p:spPr>
          <a:xfrm>
            <a:off x="1322705" y="4699388"/>
            <a:ext cx="1010285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563860" y="5829300"/>
            <a:ext cx="598170" cy="233680"/>
            <a:chOff x="15430" y="7710"/>
            <a:chExt cx="942" cy="36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430" y="7710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5430" y="7894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5430" y="8078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/>
      <p:bldP spid="18" grpId="0"/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5">
            <a:extLst>
              <a:ext uri="{FF2B5EF4-FFF2-40B4-BE49-F238E27FC236}">
                <a16:creationId xmlns:a16="http://schemas.microsoft.com/office/drawing/2014/main" id="{330BB258-A7F0-4AF2-9F80-3A24F34BDDF8}"/>
              </a:ext>
            </a:extLst>
          </p:cNvPr>
          <p:cNvSpPr/>
          <p:nvPr/>
        </p:nvSpPr>
        <p:spPr>
          <a:xfrm>
            <a:off x="0" y="1448003"/>
            <a:ext cx="12192000" cy="54099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AF93AD-FE48-6AD0-76CB-A7261AE7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400" y="429812"/>
            <a:ext cx="10969200" cy="705600"/>
          </a:xfrm>
        </p:spPr>
        <p:txBody>
          <a:bodyPr/>
          <a:lstStyle/>
          <a:p>
            <a:pPr algn="ctr"/>
            <a:r>
              <a:rPr lang="th-TH" dirty="0">
                <a:solidFill>
                  <a:srgbClr val="213A62"/>
                </a:solidFill>
              </a:rPr>
              <a:t>หลักฐานระหว่างการสำรวจ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D33CE9-133F-02D9-ED3C-A29ED87F9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96938" y="3857350"/>
            <a:ext cx="2177931" cy="2905547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862E46F-7F88-0AC8-B0AE-025D54D34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" y="1881732"/>
            <a:ext cx="2019071" cy="2207031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4A8DA44-1CED-43B9-56CF-E5115AC8D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0" y="4221158"/>
            <a:ext cx="1654338" cy="220703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3684C13-2231-8AC1-8DAF-C59742379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471" y="1894205"/>
            <a:ext cx="1648790" cy="219962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BE46032-0024-5B0F-E697-C7F5AE956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85" y="4426738"/>
            <a:ext cx="1474056" cy="1966517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7CB0CD9F-2CA3-A604-940B-2E7F639A7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46" y="1925939"/>
            <a:ext cx="3348597" cy="446731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183D444-BD6F-DB19-B34E-8492ED65F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43" y="4426738"/>
            <a:ext cx="1461662" cy="194998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5C03FC5-2522-41BA-B7BF-66A796A0A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43" y="1961920"/>
            <a:ext cx="2991998" cy="2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20439"/>
      </p:ext>
    </p:extLst>
  </p:cSld>
  <p:clrMapOvr>
    <a:masterClrMapping/>
  </p:clrMapOvr>
  <p:transition advClick="0" advTm="0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875" y="-42545"/>
            <a:ext cx="12226290" cy="6894195"/>
          </a:xfrm>
          <a:prstGeom prst="rect">
            <a:avLst/>
          </a:prstGeom>
          <a:solidFill>
            <a:srgbClr val="2B2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+mj-cs"/>
              <a:sym typeface="Arial"/>
            </a:endParaRPr>
          </a:p>
        </p:txBody>
      </p:sp>
      <p:pic>
        <p:nvPicPr>
          <p:cNvPr id="7" name="图片 6" descr="3084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70" y="1162050"/>
            <a:ext cx="5452110" cy="37395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59225" y="1986915"/>
            <a:ext cx="6334760" cy="4271645"/>
          </a:xfrm>
          <a:prstGeom prst="rect">
            <a:avLst/>
          </a:prstGeom>
          <a:solidFill>
            <a:schemeClr val="accent1">
              <a:lumMod val="5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52525" y="1986915"/>
            <a:ext cx="61880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ln w="47625">
                  <a:noFill/>
                </a:ln>
                <a:solidFill>
                  <a:schemeClr val="bg2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THANKS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52524" y="3150235"/>
            <a:ext cx="5634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ln w="47625">
                  <a:noFill/>
                </a:ln>
                <a:solidFill>
                  <a:schemeClr val="bg2">
                    <a:alpha val="85000"/>
                  </a:schemeClr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WATCHING</a:t>
            </a:r>
          </a:p>
        </p:txBody>
      </p:sp>
      <p:sp>
        <p:nvSpPr>
          <p:cNvPr id="8" name="矩形 7"/>
          <p:cNvSpPr/>
          <p:nvPr/>
        </p:nvSpPr>
        <p:spPr>
          <a:xfrm>
            <a:off x="1322705" y="5467350"/>
            <a:ext cx="1010285" cy="7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563860" y="5829300"/>
            <a:ext cx="598170" cy="233680"/>
            <a:chOff x="15430" y="7710"/>
            <a:chExt cx="942" cy="36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5430" y="7710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5430" y="7894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5430" y="8078"/>
              <a:ext cx="942" cy="1"/>
            </a:xfrm>
            <a:prstGeom prst="line">
              <a:avLst/>
            </a:prstGeom>
            <a:ln w="19050">
              <a:solidFill>
                <a:schemeClr val="bg1">
                  <a:alpha val="7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/>
      <p:bldP spid="14" grpId="0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C0B52A68-2696-A9CE-455D-9D93C2627B86}"/>
              </a:ext>
            </a:extLst>
          </p:cNvPr>
          <p:cNvSpPr/>
          <p:nvPr/>
        </p:nvSpPr>
        <p:spPr>
          <a:xfrm>
            <a:off x="799123" y="-1045782"/>
            <a:ext cx="10593754" cy="1025464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CD4C12-5A7D-E594-22CB-7928B031B844}"/>
              </a:ext>
            </a:extLst>
          </p:cNvPr>
          <p:cNvSpPr/>
          <p:nvPr/>
        </p:nvSpPr>
        <p:spPr>
          <a:xfrm>
            <a:off x="2072542" y="-46963"/>
            <a:ext cx="8046916" cy="804091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19" descr="A group of people around a globe&#10;&#10;Description automatically generated">
            <a:extLst>
              <a:ext uri="{FF2B5EF4-FFF2-40B4-BE49-F238E27FC236}">
                <a16:creationId xmlns:a16="http://schemas.microsoft.com/office/drawing/2014/main" id="{6D860CBD-8AD6-8AD4-FC0C-ED142579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03" y="1827397"/>
            <a:ext cx="4292194" cy="42921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C1B62A7-F40C-3874-7DE1-FABED4A4C89B}"/>
              </a:ext>
            </a:extLst>
          </p:cNvPr>
          <p:cNvSpPr txBox="1"/>
          <p:nvPr/>
        </p:nvSpPr>
        <p:spPr>
          <a:xfrm>
            <a:off x="571499" y="1930400"/>
            <a:ext cx="2984703" cy="1055608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2010511104009</a:t>
            </a:r>
          </a:p>
          <a:p>
            <a:pPr algn="r"/>
            <a:r>
              <a:rPr lang="th-TH" sz="2800" dirty="0">
                <a:solidFill>
                  <a:schemeClr val="bg1"/>
                </a:solidFill>
              </a:rPr>
              <a:t>พัชร โสฬสโชคชัย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2215AB-CBB0-A465-E10C-C4A5F2E11766}"/>
              </a:ext>
            </a:extLst>
          </p:cNvPr>
          <p:cNvSpPr txBox="1"/>
          <p:nvPr/>
        </p:nvSpPr>
        <p:spPr>
          <a:xfrm>
            <a:off x="571500" y="4827607"/>
            <a:ext cx="2984500" cy="1055608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2010511104010</a:t>
            </a:r>
          </a:p>
          <a:p>
            <a:pPr algn="r"/>
            <a:r>
              <a:rPr lang="th-TH" sz="2800" dirty="0">
                <a:solidFill>
                  <a:schemeClr val="bg1"/>
                </a:solidFill>
              </a:rPr>
              <a:t>ณัฐวลี วงศ์แก้ว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7C60C6-C9BC-2835-8DE4-FF334C4BBB67}"/>
              </a:ext>
            </a:extLst>
          </p:cNvPr>
          <p:cNvSpPr txBox="1"/>
          <p:nvPr/>
        </p:nvSpPr>
        <p:spPr>
          <a:xfrm>
            <a:off x="8635796" y="1930400"/>
            <a:ext cx="3222375" cy="1055608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2010511104019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ธันยพร อักษรพิมพ์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218CDB-B567-B863-C1F8-F6A182F0852F}"/>
              </a:ext>
            </a:extLst>
          </p:cNvPr>
          <p:cNvSpPr txBox="1"/>
          <p:nvPr/>
        </p:nvSpPr>
        <p:spPr>
          <a:xfrm>
            <a:off x="8636000" y="4827608"/>
            <a:ext cx="3222171" cy="1055608"/>
          </a:xfrm>
          <a:prstGeom prst="round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2010511104023</a:t>
            </a:r>
          </a:p>
          <a:p>
            <a:r>
              <a:rPr lang="th-TH" sz="2800" dirty="0">
                <a:solidFill>
                  <a:schemeClr val="bg1"/>
                </a:solidFill>
              </a:rPr>
              <a:t>ปฐมพร สุขหอ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6919D-CDAD-6768-BF73-E24CD295D44F}"/>
              </a:ext>
            </a:extLst>
          </p:cNvPr>
          <p:cNvSpPr txBox="1"/>
          <p:nvPr/>
        </p:nvSpPr>
        <p:spPr>
          <a:xfrm>
            <a:off x="4640106" y="484984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13A62"/>
                </a:solidFill>
              </a:rPr>
              <a:t>Team Members</a:t>
            </a:r>
            <a:endParaRPr lang="th-TH" sz="3600" b="1" dirty="0">
              <a:solidFill>
                <a:srgbClr val="213A6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687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99C356-B9DC-3565-2105-5F18E4A279FE}"/>
              </a:ext>
            </a:extLst>
          </p:cNvPr>
          <p:cNvSpPr txBox="1"/>
          <p:nvPr/>
        </p:nvSpPr>
        <p:spPr>
          <a:xfrm>
            <a:off x="1631075" y="1204515"/>
            <a:ext cx="405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6">
                    <a:lumMod val="50000"/>
                  </a:schemeClr>
                </a:solidFill>
              </a:rPr>
              <a:t>Pain Point</a:t>
            </a:r>
            <a:endParaRPr lang="th-TH" sz="4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47C5E-1D4F-8380-3B7D-E5714045B71C}"/>
              </a:ext>
            </a:extLst>
          </p:cNvPr>
          <p:cNvSpPr txBox="1"/>
          <p:nvPr/>
        </p:nvSpPr>
        <p:spPr>
          <a:xfrm>
            <a:off x="1260387" y="1912401"/>
            <a:ext cx="5124540" cy="232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เป็นธุรกิจที่อ้างอิงกับปัจจัย 4 ของการใช้ชีวิตประจำวัน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คนซักผ้าเพื่อทำความสะอาดให้กับสิ่งสวมใส่เป็นประจำ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วิถีชีวิตของคนในยุคปัจจุบันที่เร่งรีบ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โดยเฉลี่ยการซักผ้าและตาก ต้องใช้เวลานานประมาณ 5 ชม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ลูกค้ามักจะลืมน้ำยาซักผ้า / น้ำยาปรับผ้านุ่มอยู่บ่อยครั้ง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เครื่องซักผ้ากินเหรียญ เครื่องซักผ้าซักไม่สะอาด มีคราบสกปรก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ทางเลือกการชำระเงินน้อย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FF590A-EC65-C256-A32F-2AD6D81DDD54}"/>
              </a:ext>
            </a:extLst>
          </p:cNvPr>
          <p:cNvSpPr txBox="1"/>
          <p:nvPr/>
        </p:nvSpPr>
        <p:spPr>
          <a:xfrm>
            <a:off x="6510336" y="1912401"/>
            <a:ext cx="4905375" cy="2973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ร้านสะดวกซัก สามารถซักผ้าและอบผ้าได้ภายใน 1 ชม.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ตั้งไกล้มหาวิทยาลัย จึงเหมาะกับลูกค้าที่พักอยู่บริเวณ</a:t>
            </a:r>
            <a:br>
              <a:rPr lang="th-TH" sz="1400" dirty="0"/>
            </a:br>
            <a:r>
              <a:rPr lang="th-TH" sz="1400" dirty="0"/>
              <a:t>มหาวิทยาลัย และไม่มีเครื่องซักผ้าเป็นของตนเอง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ร้านมีพนักงานดูแลและรักษาความสะอาดอยู่เสมอ </a:t>
            </a:r>
            <a:br>
              <a:rPr lang="th-TH" sz="1400" dirty="0"/>
            </a:br>
            <a:r>
              <a:rPr lang="th-TH" sz="1400" dirty="0"/>
              <a:t>และมีช่างในพื้นที่คอยดูแลเมื่อเกิดปัญหากับอุปกรณ์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มีแอพพลิเคชั่นเพื่อรับโปรโมชั่นต่างๆ เพื่อสร้าง </a:t>
            </a:r>
            <a:r>
              <a:rPr lang="en-US" sz="1400" dirty="0"/>
              <a:t>Loyalty</a:t>
            </a:r>
            <a:br>
              <a:rPr lang="en-US" sz="1400" dirty="0"/>
            </a:br>
            <a:r>
              <a:rPr lang="th-TH" sz="1400" dirty="0"/>
              <a:t>และภายในแอพพลิเคชั่นสำหรับโอนเงิน เพื่อลดการสัมผัส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มีน้ำยาซักผ้าและน้ำยาปรับผ้านุ่มให้บริการ จึงไม่ต้องนำมาเอง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400" dirty="0"/>
              <a:t>มี</a:t>
            </a:r>
            <a:r>
              <a:rPr lang="en-US" sz="1400" dirty="0"/>
              <a:t> Free WIFI </a:t>
            </a:r>
            <a:r>
              <a:rPr lang="th-TH" sz="1400" dirty="0"/>
              <a:t>ให้ลูกค้าใช้งาน ขณะรอซักผ้าได้</a:t>
            </a:r>
          </a:p>
        </p:txBody>
      </p:sp>
      <p:pic>
        <p:nvPicPr>
          <p:cNvPr id="1026" name="Picture 2" descr="เครื่องซักผ้าหยอดเหรียญ - thaicoinonline : Inspired by LnwShop.com">
            <a:extLst>
              <a:ext uri="{FF2B5EF4-FFF2-40B4-BE49-F238E27FC236}">
                <a16:creationId xmlns:a16="http://schemas.microsoft.com/office/drawing/2014/main" id="{407A4281-7300-3093-3A6E-EAAD94694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93" b="14524"/>
          <a:stretch/>
        </p:blipFill>
        <p:spPr bwMode="auto">
          <a:xfrm>
            <a:off x="1260386" y="4385136"/>
            <a:ext cx="4800689" cy="154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แชร์ความรู้ วิธีใช้เครื่องซักผ้าหยอดเหรียญ 24 ชม แบบคนรุ่นใหม่  ต้องทำอย่างไรบ้าง?">
            <a:extLst>
              <a:ext uri="{FF2B5EF4-FFF2-40B4-BE49-F238E27FC236}">
                <a16:creationId xmlns:a16="http://schemas.microsoft.com/office/drawing/2014/main" id="{00DDEF80-19ED-CBBB-23D7-CFBF7C7DC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2" t="50000" r="12890"/>
          <a:stretch/>
        </p:blipFill>
        <p:spPr bwMode="auto">
          <a:xfrm>
            <a:off x="6684166" y="5034466"/>
            <a:ext cx="4557713" cy="15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3D5DF-BB9F-F414-2E0C-D4B162EACA71}"/>
              </a:ext>
            </a:extLst>
          </p:cNvPr>
          <p:cNvSpPr txBox="1"/>
          <p:nvPr/>
        </p:nvSpPr>
        <p:spPr>
          <a:xfrm>
            <a:off x="6933417" y="1204515"/>
            <a:ext cx="4059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Solution</a:t>
            </a:r>
            <a:endParaRPr lang="th-TH" sz="4000" b="1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A5B922-CB89-E96B-AA0F-C4B110F1CC5D}"/>
              </a:ext>
            </a:extLst>
          </p:cNvPr>
          <p:cNvSpPr/>
          <p:nvPr/>
        </p:nvSpPr>
        <p:spPr>
          <a:xfrm>
            <a:off x="6933417" y="1204515"/>
            <a:ext cx="767545" cy="707886"/>
          </a:xfrm>
          <a:prstGeom prst="rect">
            <a:avLst/>
          </a:prstGeom>
          <a:solidFill>
            <a:srgbClr val="2A4B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</a:t>
            </a:r>
            <a:endParaRPr lang="th-TH" sz="36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11D987-250C-2F4C-A453-9F49A3157A7D}"/>
              </a:ext>
            </a:extLst>
          </p:cNvPr>
          <p:cNvSpPr/>
          <p:nvPr/>
        </p:nvSpPr>
        <p:spPr>
          <a:xfrm>
            <a:off x="1373992" y="1204515"/>
            <a:ext cx="767545" cy="7078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</a:t>
            </a:r>
            <a:endParaRPr lang="th-TH" sz="3600" b="1" dirty="0"/>
          </a:p>
        </p:txBody>
      </p:sp>
      <p:sp>
        <p:nvSpPr>
          <p:cNvPr id="10" name="矩形 5">
            <a:extLst>
              <a:ext uri="{FF2B5EF4-FFF2-40B4-BE49-F238E27FC236}">
                <a16:creationId xmlns:a16="http://schemas.microsoft.com/office/drawing/2014/main" id="{6D5BD4F1-5951-6523-4CA8-ABF86D04C366}"/>
              </a:ext>
            </a:extLst>
          </p:cNvPr>
          <p:cNvSpPr/>
          <p:nvPr/>
        </p:nvSpPr>
        <p:spPr>
          <a:xfrm rot="5400000">
            <a:off x="-195580" y="563880"/>
            <a:ext cx="1691005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97D25767-ADDC-9B98-D8A3-C0FD2E998D58}"/>
              </a:ext>
            </a:extLst>
          </p:cNvPr>
          <p:cNvSpPr txBox="1"/>
          <p:nvPr/>
        </p:nvSpPr>
        <p:spPr>
          <a:xfrm rot="16200000">
            <a:off x="-1050925" y="3134062"/>
            <a:ext cx="3402965" cy="495896"/>
          </a:xfrm>
          <a:prstGeom prst="rect">
            <a:avLst/>
          </a:prstGeom>
          <a:noFill/>
        </p:spPr>
        <p:txBody>
          <a:bodyPr wrap="square" tIns="0" rIns="108000" bIns="72000" rtlCol="0" anchor="t">
            <a:spAutoFit/>
          </a:bodyPr>
          <a:lstStyle>
            <a:defPPr>
              <a:defRPr lang="zh-CN"/>
            </a:defPPr>
            <a:lvl1pPr algn="dist">
              <a:lnSpc>
                <a:spcPct val="15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</a:defRPr>
            </a:lvl1pPr>
          </a:lstStyle>
          <a:p>
            <a:r>
              <a:rPr lang="en-US" altLang="zh-CN" sz="2000" dirty="0">
                <a:latin typeface="Prompt" panose="00000500000000000000" pitchFamily="2" charset="-34"/>
                <a:ea typeface="DengXian" panose="02010600030101010101" pitchFamily="2" charset="-122"/>
                <a:sym typeface="Arial"/>
              </a:rPr>
              <a:t>Pan Point and Solution</a:t>
            </a:r>
            <a:endParaRPr lang="zh-CN" altLang="en-US" sz="2000" dirty="0">
              <a:latin typeface="Prompt" panose="00000500000000000000" pitchFamily="2" charset="-34"/>
              <a:ea typeface="DengXian" panose="02010600030101010101" pitchFamily="2" charset="-122"/>
              <a:sym typeface="Arial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EF85B3B1-6DFF-8B66-693D-5BA02E095AFE}"/>
              </a:ext>
            </a:extLst>
          </p:cNvPr>
          <p:cNvSpPr/>
          <p:nvPr/>
        </p:nvSpPr>
        <p:spPr>
          <a:xfrm>
            <a:off x="41275" y="381635"/>
            <a:ext cx="2266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mpt" panose="00000500000000000000" pitchFamily="2" charset="-34"/>
                <a:ea typeface="DengXian" panose="02010600030101010101" pitchFamily="2" charset="-122"/>
                <a:cs typeface="+mn-ea"/>
                <a:sym typeface="Arial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251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5400000">
            <a:off x="-195580" y="563880"/>
            <a:ext cx="1691005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275" y="381635"/>
            <a:ext cx="2266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mpt" panose="00000500000000000000" pitchFamily="2" charset="-34"/>
                <a:ea typeface="DengXian" panose="02010600030101010101" pitchFamily="2" charset="-122"/>
                <a:cs typeface="+mn-ea"/>
                <a:sym typeface="Arial"/>
              </a:rPr>
              <a:t>01</a:t>
            </a: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B39C8F0D-0D1B-510E-816C-10B3A651EBB8}"/>
              </a:ext>
            </a:extLst>
          </p:cNvPr>
          <p:cNvSpPr txBox="1"/>
          <p:nvPr/>
        </p:nvSpPr>
        <p:spPr>
          <a:xfrm>
            <a:off x="753983" y="602756"/>
            <a:ext cx="11003333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A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DengXian" panose="02010600030101010101" pitchFamily="2" charset="-122"/>
                <a:cs typeface="+mn-ea"/>
                <a:sym typeface="Arial"/>
              </a:rPr>
              <a:t>Dashboard of survey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3DDB6-C7EC-195A-2F96-6CC2BD183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9442"/>
            <a:ext cx="12192000" cy="4223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55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64DD1-360A-F64F-1B1C-A99AC4826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2" t="14677" r="75986" b="56522"/>
          <a:stretch/>
        </p:blipFill>
        <p:spPr>
          <a:xfrm>
            <a:off x="4886753" y="385675"/>
            <a:ext cx="3234306" cy="20843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C4484-E30A-08AE-C583-42FFD7D57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2" t="43478" r="75986" b="27721"/>
          <a:stretch/>
        </p:blipFill>
        <p:spPr>
          <a:xfrm>
            <a:off x="4886753" y="2475734"/>
            <a:ext cx="3234306" cy="2084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967CB-E882-6F37-04AC-444503306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2" t="71087" r="75986" b="112"/>
          <a:stretch/>
        </p:blipFill>
        <p:spPr>
          <a:xfrm>
            <a:off x="4886753" y="4560064"/>
            <a:ext cx="3234306" cy="20843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4C75E-8309-B3BC-873E-D24EC54BFC8A}"/>
              </a:ext>
            </a:extLst>
          </p:cNvPr>
          <p:cNvSpPr/>
          <p:nvPr/>
        </p:nvSpPr>
        <p:spPr>
          <a:xfrm>
            <a:off x="0" y="0"/>
            <a:ext cx="4759753" cy="6858000"/>
          </a:xfrm>
          <a:prstGeom prst="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F1B04F-B5D9-4F62-5460-C6A142DA643E}"/>
              </a:ext>
            </a:extLst>
          </p:cNvPr>
          <p:cNvSpPr txBox="1"/>
          <p:nvPr/>
        </p:nvSpPr>
        <p:spPr>
          <a:xfrm>
            <a:off x="514483" y="1304017"/>
            <a:ext cx="4216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General Information</a:t>
            </a:r>
            <a:endParaRPr lang="th-TH" sz="4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2D157-CD57-166E-9445-BD43A3840A75}"/>
              </a:ext>
            </a:extLst>
          </p:cNvPr>
          <p:cNvSpPr txBox="1"/>
          <p:nvPr/>
        </p:nvSpPr>
        <p:spPr>
          <a:xfrm>
            <a:off x="703476" y="3113028"/>
            <a:ext cx="311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</a:rPr>
              <a:t>จำนวนกลุ่มตัวอย่าง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92986-F039-017E-31C7-629844FF9C59}"/>
              </a:ext>
            </a:extLst>
          </p:cNvPr>
          <p:cNvSpPr txBox="1"/>
          <p:nvPr/>
        </p:nvSpPr>
        <p:spPr>
          <a:xfrm>
            <a:off x="655164" y="3382905"/>
            <a:ext cx="337322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1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53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AFF64-8B4A-63CE-C42C-71933BB1482B}"/>
              </a:ext>
            </a:extLst>
          </p:cNvPr>
          <p:cNvSpPr txBox="1"/>
          <p:nvPr/>
        </p:nvSpPr>
        <p:spPr>
          <a:xfrm>
            <a:off x="8248059" y="920008"/>
            <a:ext cx="3590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เพศหญิง	49.06</a:t>
            </a:r>
            <a:r>
              <a:rPr lang="en-US" sz="2000" dirty="0"/>
              <a:t>%</a:t>
            </a:r>
            <a:endParaRPr lang="th-T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เพศชาย	35.85</a:t>
            </a:r>
            <a:r>
              <a:rPr lang="en-US" sz="2000" dirty="0"/>
              <a:t>%</a:t>
            </a:r>
            <a:endParaRPr lang="th-TH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LGBTQ+	15.09%</a:t>
            </a:r>
            <a:endParaRPr lang="th-TH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EBD68-B86D-9CA1-B8EA-3AA98EFC6D03}"/>
              </a:ext>
            </a:extLst>
          </p:cNvPr>
          <p:cNvSpPr txBox="1"/>
          <p:nvPr/>
        </p:nvSpPr>
        <p:spPr>
          <a:xfrm>
            <a:off x="8248059" y="3113028"/>
            <a:ext cx="3590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19-25 ปี	92.45</a:t>
            </a:r>
            <a:r>
              <a:rPr lang="en-US" sz="2000" dirty="0"/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2000" dirty="0"/>
              <a:t>26-35 ปี	5.66</a:t>
            </a:r>
            <a:r>
              <a:rPr lang="en-US" sz="2000" dirty="0"/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&lt; 18 </a:t>
            </a:r>
            <a:r>
              <a:rPr lang="th-TH" sz="2000" dirty="0"/>
              <a:t>ปี	1.89</a:t>
            </a:r>
            <a:r>
              <a:rPr lang="en-US" sz="2000" dirty="0"/>
              <a:t>%</a:t>
            </a:r>
            <a:endParaRPr lang="th-TH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799F5A-03AE-D373-FB66-197537B364CC}"/>
              </a:ext>
            </a:extLst>
          </p:cNvPr>
          <p:cNvSpPr txBox="1"/>
          <p:nvPr/>
        </p:nvSpPr>
        <p:spPr>
          <a:xfrm>
            <a:off x="8248059" y="4953820"/>
            <a:ext cx="41370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5000-10000 บาท	33.96</a:t>
            </a:r>
            <a:r>
              <a:rPr lang="en-US" dirty="0"/>
              <a:t>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10001-15000 </a:t>
            </a:r>
            <a:r>
              <a:rPr lang="th-TH" dirty="0"/>
              <a:t>บาท</a:t>
            </a:r>
            <a:r>
              <a:rPr lang="en-US" dirty="0"/>
              <a:t>	30.19%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15001-20000	</a:t>
            </a:r>
            <a:r>
              <a:rPr lang="th-TH" dirty="0"/>
              <a:t>บาท</a:t>
            </a:r>
            <a:r>
              <a:rPr lang="en-US" dirty="0"/>
              <a:t>	18.87%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dirty="0"/>
              <a:t>น้อยกว่า</a:t>
            </a:r>
            <a:r>
              <a:rPr lang="en-US" dirty="0"/>
              <a:t> 5000	</a:t>
            </a:r>
            <a:r>
              <a:rPr lang="th-TH" dirty="0"/>
              <a:t>บาท</a:t>
            </a:r>
            <a:r>
              <a:rPr lang="en-US" dirty="0"/>
              <a:t>	11.32%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25001-30000	</a:t>
            </a:r>
            <a:r>
              <a:rPr lang="th-TH" dirty="0"/>
              <a:t>บาท</a:t>
            </a:r>
            <a:r>
              <a:rPr lang="en-US" dirty="0"/>
              <a:t>	5.66%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1977407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5">
            <a:extLst>
              <a:ext uri="{FF2B5EF4-FFF2-40B4-BE49-F238E27FC236}">
                <a16:creationId xmlns:a16="http://schemas.microsoft.com/office/drawing/2014/main" id="{8B4EBDE0-BCF2-291D-4DCD-6753E38BDF84}"/>
              </a:ext>
            </a:extLst>
          </p:cNvPr>
          <p:cNvSpPr/>
          <p:nvPr/>
        </p:nvSpPr>
        <p:spPr>
          <a:xfrm>
            <a:off x="0" y="1276667"/>
            <a:ext cx="12192000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14" name="矩形 5">
            <a:extLst>
              <a:ext uri="{FF2B5EF4-FFF2-40B4-BE49-F238E27FC236}">
                <a16:creationId xmlns:a16="http://schemas.microsoft.com/office/drawing/2014/main" id="{33F981E4-C6E9-8047-EC65-6DAF42362FD5}"/>
              </a:ext>
            </a:extLst>
          </p:cNvPr>
          <p:cNvSpPr/>
          <p:nvPr/>
        </p:nvSpPr>
        <p:spPr>
          <a:xfrm>
            <a:off x="0" y="1904394"/>
            <a:ext cx="12192000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FBCEF-4454-5519-766E-BC82CAE67DEB}"/>
              </a:ext>
            </a:extLst>
          </p:cNvPr>
          <p:cNvSpPr/>
          <p:nvPr/>
        </p:nvSpPr>
        <p:spPr>
          <a:xfrm>
            <a:off x="0" y="0"/>
            <a:ext cx="4759753" cy="6858000"/>
          </a:xfrm>
          <a:prstGeom prst="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1462C0-E47A-BA12-EF79-2BB720C389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1" r="91641"/>
          <a:stretch/>
        </p:blipFill>
        <p:spPr>
          <a:xfrm rot="5400000">
            <a:off x="7692816" y="2093789"/>
            <a:ext cx="1616377" cy="6216598"/>
          </a:xfrm>
          <a:prstGeom prst="rect">
            <a:avLst/>
          </a:prstGeom>
          <a:ln w="38100" cap="sq">
            <a:solidFill>
              <a:srgbClr val="213A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03DCB7-895A-7CEC-8212-76DC416D9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32" t="51169" r="43281"/>
          <a:stretch/>
        </p:blipFill>
        <p:spPr>
          <a:xfrm>
            <a:off x="5392706" y="847724"/>
            <a:ext cx="6216599" cy="3267075"/>
          </a:xfrm>
          <a:prstGeom prst="rect">
            <a:avLst/>
          </a:prstGeom>
          <a:ln w="38100" cap="sq">
            <a:solidFill>
              <a:srgbClr val="213A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917464-DA94-4570-6B39-21E9D33F5957}"/>
              </a:ext>
            </a:extLst>
          </p:cNvPr>
          <p:cNvSpPr txBox="1"/>
          <p:nvPr/>
        </p:nvSpPr>
        <p:spPr>
          <a:xfrm>
            <a:off x="119062" y="622804"/>
            <a:ext cx="4521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เน้นขายผลิตภัณฑ์ซักผ้า</a:t>
            </a:r>
            <a:br>
              <a:rPr lang="th-TH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th-TH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“ชนิดน้ำ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047963-055D-14A3-31FC-019E04EE276C}"/>
              </a:ext>
            </a:extLst>
          </p:cNvPr>
          <p:cNvSpPr txBox="1"/>
          <p:nvPr/>
        </p:nvSpPr>
        <p:spPr>
          <a:xfrm>
            <a:off x="441538" y="1794573"/>
            <a:ext cx="41243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Brand </a:t>
            </a:r>
            <a:r>
              <a:rPr lang="th-TH" sz="2000" dirty="0">
                <a:solidFill>
                  <a:schemeClr val="bg1"/>
                </a:solidFill>
              </a:rPr>
              <a:t>น้ำยาซักผ้าที่นิยม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Breeze		49.05%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Downy		24.53%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Attack Easy		13.21%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Brand </a:t>
            </a:r>
            <a:r>
              <a:rPr lang="th-TH" sz="2000" dirty="0">
                <a:solidFill>
                  <a:schemeClr val="bg1"/>
                </a:solidFill>
              </a:rPr>
              <a:t>น้ำยาปรับผ้านุ่มที่นิยม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Downy		52.83%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Comfort		18.87%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Hygiene		13.21%</a:t>
            </a:r>
            <a:endParaRPr lang="th-TH" sz="20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36CD85-21BD-4549-E9D4-D53E7D9B03AF}"/>
              </a:ext>
            </a:extLst>
          </p:cNvPr>
          <p:cNvSpPr txBox="1"/>
          <p:nvPr/>
        </p:nvSpPr>
        <p:spPr>
          <a:xfrm>
            <a:off x="582696" y="5202088"/>
            <a:ext cx="3482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วิธีการชำระแบบเหรียญ</a:t>
            </a:r>
            <a:br>
              <a:rPr lang="th-TH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th-TH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และผ่านธนาคารแบบแสกนจ่าย</a:t>
            </a:r>
          </a:p>
          <a:p>
            <a:r>
              <a:rPr lang="th-TH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มีระดับความต้องการพอๆ กัน</a:t>
            </a:r>
          </a:p>
        </p:txBody>
      </p:sp>
    </p:spTree>
    <p:extLst>
      <p:ext uri="{BB962C8B-B14F-4D97-AF65-F5344CB8AC3E}">
        <p14:creationId xmlns:p14="http://schemas.microsoft.com/office/powerpoint/2010/main" val="1395535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6676EEB-11A9-F4B3-9CDC-48C042EF1A9A}"/>
              </a:ext>
            </a:extLst>
          </p:cNvPr>
          <p:cNvSpPr/>
          <p:nvPr/>
        </p:nvSpPr>
        <p:spPr>
          <a:xfrm>
            <a:off x="0" y="6224080"/>
            <a:ext cx="12192000" cy="660400"/>
          </a:xfrm>
          <a:prstGeom prst="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矩形 5">
            <a:extLst>
              <a:ext uri="{FF2B5EF4-FFF2-40B4-BE49-F238E27FC236}">
                <a16:creationId xmlns:a16="http://schemas.microsoft.com/office/drawing/2014/main" id="{0C0CFD46-A677-0C20-0C14-1E46E36C6BD4}"/>
              </a:ext>
            </a:extLst>
          </p:cNvPr>
          <p:cNvSpPr/>
          <p:nvPr/>
        </p:nvSpPr>
        <p:spPr>
          <a:xfrm>
            <a:off x="0" y="1276667"/>
            <a:ext cx="12192000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22" name="矩形 5">
            <a:extLst>
              <a:ext uri="{FF2B5EF4-FFF2-40B4-BE49-F238E27FC236}">
                <a16:creationId xmlns:a16="http://schemas.microsoft.com/office/drawing/2014/main" id="{ECFDC90F-7218-3901-E5ED-E5D0D071CD8E}"/>
              </a:ext>
            </a:extLst>
          </p:cNvPr>
          <p:cNvSpPr/>
          <p:nvPr/>
        </p:nvSpPr>
        <p:spPr>
          <a:xfrm rot="5400000">
            <a:off x="-509444" y="877745"/>
            <a:ext cx="2318733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9B737EA7-E691-BFC6-753F-439F6A10CA2E}"/>
              </a:ext>
            </a:extLst>
          </p:cNvPr>
          <p:cNvSpPr/>
          <p:nvPr/>
        </p:nvSpPr>
        <p:spPr>
          <a:xfrm rot="5400000">
            <a:off x="10330006" y="877744"/>
            <a:ext cx="2318734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AEADE468-E9D1-A395-B037-84A5AD9E8207}"/>
              </a:ext>
            </a:extLst>
          </p:cNvPr>
          <p:cNvSpPr/>
          <p:nvPr/>
        </p:nvSpPr>
        <p:spPr>
          <a:xfrm>
            <a:off x="0" y="1904394"/>
            <a:ext cx="12192000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EC0890-9579-8511-2B5E-D3F3D311B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22" t="8319" r="468" b="57782"/>
          <a:stretch/>
        </p:blipFill>
        <p:spPr>
          <a:xfrm>
            <a:off x="2896450" y="568171"/>
            <a:ext cx="6399099" cy="1784503"/>
          </a:xfrm>
          <a:prstGeom prst="rect">
            <a:avLst/>
          </a:prstGeom>
          <a:ln w="38100" cap="sq">
            <a:solidFill>
              <a:srgbClr val="2A4B7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75E92-913C-DE19-00C0-F1E776988CB5}"/>
              </a:ext>
            </a:extLst>
          </p:cNvPr>
          <p:cNvSpPr txBox="1"/>
          <p:nvPr/>
        </p:nvSpPr>
        <p:spPr>
          <a:xfrm>
            <a:off x="2819399" y="247533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/>
              <a:t>นักศึกษาส่วนใหญ่ใช้</a:t>
            </a:r>
          </a:p>
          <a:p>
            <a:pPr algn="ctr"/>
            <a:r>
              <a:rPr lang="th-TH" sz="1600" dirty="0"/>
              <a:t>เครื่องซักผ้าขนาดกลาง 54.72</a:t>
            </a:r>
            <a:r>
              <a:rPr lang="en-US" sz="1600" dirty="0"/>
              <a:t>%</a:t>
            </a:r>
          </a:p>
          <a:p>
            <a:pPr algn="ctr"/>
            <a:r>
              <a:rPr lang="th-TH" sz="1600" dirty="0"/>
              <a:t>เครื่องซักผ้าขนาดใหญ่  32.08</a:t>
            </a:r>
            <a:r>
              <a:rPr lang="en-US" sz="1600" dirty="0"/>
              <a:t>%</a:t>
            </a:r>
            <a:endParaRPr lang="th-TH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C6B27-5E50-A327-0119-93DE78DD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22" t="43964" r="468"/>
          <a:stretch/>
        </p:blipFill>
        <p:spPr>
          <a:xfrm>
            <a:off x="2896450" y="3551666"/>
            <a:ext cx="6399099" cy="2949881"/>
          </a:xfrm>
          <a:prstGeom prst="rect">
            <a:avLst/>
          </a:prstGeom>
          <a:ln w="38100" cap="sq">
            <a:solidFill>
              <a:srgbClr val="2A4B7D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0A028F-390F-03C9-28C5-890C498F5EA5}"/>
              </a:ext>
            </a:extLst>
          </p:cNvPr>
          <p:cNvSpPr txBox="1"/>
          <p:nvPr/>
        </p:nvSpPr>
        <p:spPr>
          <a:xfrm>
            <a:off x="6096001" y="247533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/>
              <a:t>นักศึกษากว่า 90</a:t>
            </a:r>
            <a:r>
              <a:rPr lang="en-US" sz="1600" dirty="0"/>
              <a:t>%</a:t>
            </a:r>
          </a:p>
          <a:p>
            <a:pPr algn="ctr"/>
            <a:r>
              <a:rPr lang="th-TH" sz="1600" dirty="0"/>
              <a:t>เคยใช้เครื่องอบผ้า</a:t>
            </a:r>
            <a:br>
              <a:rPr lang="th-TH" sz="1600" dirty="0"/>
            </a:br>
            <a:r>
              <a:rPr lang="th-TH" sz="1600" dirty="0"/>
              <a:t>ในร้านสะดวกซัก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075A2-81D0-62F9-624A-782595621BB5}"/>
              </a:ext>
            </a:extLst>
          </p:cNvPr>
          <p:cNvSpPr txBox="1"/>
          <p:nvPr/>
        </p:nvSpPr>
        <p:spPr>
          <a:xfrm>
            <a:off x="352426" y="5118101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ค่าใช้จ่ายโดยเฉลี่ย</a:t>
            </a:r>
            <a:br>
              <a:rPr lang="th-TH" dirty="0"/>
            </a:br>
            <a:r>
              <a:rPr lang="th-TH" dirty="0"/>
              <a:t>ในการ</a:t>
            </a:r>
            <a:r>
              <a:rPr lang="th-TH" b="1" dirty="0">
                <a:solidFill>
                  <a:srgbClr val="2A4B7D"/>
                </a:solidFill>
              </a:rPr>
              <a:t>ซักผ้า</a:t>
            </a:r>
            <a:r>
              <a:rPr lang="th-TH" dirty="0"/>
              <a:t>แต่ละครั้ง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901F1-87C1-CA23-0D17-E2249959231F}"/>
              </a:ext>
            </a:extLst>
          </p:cNvPr>
          <p:cNvSpPr txBox="1"/>
          <p:nvPr/>
        </p:nvSpPr>
        <p:spPr>
          <a:xfrm>
            <a:off x="9639299" y="5118101"/>
            <a:ext cx="220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/>
              <a:t>ค่าใช้จ่ายโดยเฉลี่ย</a:t>
            </a:r>
            <a:br>
              <a:rPr lang="th-TH" dirty="0"/>
            </a:br>
            <a:r>
              <a:rPr lang="th-TH" dirty="0"/>
              <a:t>ในการ</a:t>
            </a:r>
            <a:r>
              <a:rPr lang="th-TH" b="1" dirty="0">
                <a:solidFill>
                  <a:srgbClr val="2A4B7D"/>
                </a:solidFill>
              </a:rPr>
              <a:t>อบผ้า</a:t>
            </a:r>
            <a:r>
              <a:rPr lang="th-TH" dirty="0"/>
              <a:t>แต่ละครั้ง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373A16-5A4C-E266-455D-B3372773A870}"/>
              </a:ext>
            </a:extLst>
          </p:cNvPr>
          <p:cNvSpPr txBox="1"/>
          <p:nvPr/>
        </p:nvSpPr>
        <p:spPr>
          <a:xfrm>
            <a:off x="9248773" y="5738960"/>
            <a:ext cx="2981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solidFill>
                  <a:schemeClr val="accent1">
                    <a:lumMod val="50000"/>
                  </a:schemeClr>
                </a:solidFill>
              </a:rPr>
              <a:t>40-60 บาท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9DEDB-4AD4-4BA8-5692-15DF0B333BD7}"/>
              </a:ext>
            </a:extLst>
          </p:cNvPr>
          <p:cNvSpPr txBox="1"/>
          <p:nvPr/>
        </p:nvSpPr>
        <p:spPr>
          <a:xfrm>
            <a:off x="-38101" y="5738960"/>
            <a:ext cx="29813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dirty="0">
                <a:solidFill>
                  <a:schemeClr val="accent1">
                    <a:lumMod val="50000"/>
                  </a:schemeClr>
                </a:solidFill>
              </a:rPr>
              <a:t>20-50 บาท</a:t>
            </a:r>
          </a:p>
        </p:txBody>
      </p:sp>
      <p:pic>
        <p:nvPicPr>
          <p:cNvPr id="17" name="Picture 16" descr="A washing machine and basket&#10;&#10;Description automatically generated">
            <a:extLst>
              <a:ext uri="{FF2B5EF4-FFF2-40B4-BE49-F238E27FC236}">
                <a16:creationId xmlns:a16="http://schemas.microsoft.com/office/drawing/2014/main" id="{54ECAD14-AD4D-2478-416C-4EE22D07A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3136900"/>
            <a:ext cx="1743075" cy="1743075"/>
          </a:xfrm>
          <a:prstGeom prst="rect">
            <a:avLst/>
          </a:prstGeom>
        </p:spPr>
      </p:pic>
      <p:pic>
        <p:nvPicPr>
          <p:cNvPr id="21" name="Picture 20" descr="A washing machine with a round circular logo&#10;&#10;Description automatically generated with medium confidence">
            <a:extLst>
              <a:ext uri="{FF2B5EF4-FFF2-40B4-BE49-F238E27FC236}">
                <a16:creationId xmlns:a16="http://schemas.microsoft.com/office/drawing/2014/main" id="{BE7C4E51-392F-DD9E-6219-88771BD553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286" y="3136899"/>
            <a:ext cx="1743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4022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EF3CF9-A560-D75A-9367-C9F5C160F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461" r="43438" b="49959"/>
          <a:stretch/>
        </p:blipFill>
        <p:spPr>
          <a:xfrm>
            <a:off x="1669920" y="1257300"/>
            <a:ext cx="8852160" cy="3273307"/>
          </a:xfrm>
          <a:prstGeom prst="rect">
            <a:avLst/>
          </a:prstGeom>
          <a:ln w="38100" cap="sq">
            <a:solidFill>
              <a:srgbClr val="213A6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AEE2E5A-4EBC-C9B8-E5FC-DAA1CE396CD2}"/>
              </a:ext>
            </a:extLst>
          </p:cNvPr>
          <p:cNvGrpSpPr/>
          <p:nvPr/>
        </p:nvGrpSpPr>
        <p:grpSpPr>
          <a:xfrm>
            <a:off x="1669920" y="4901097"/>
            <a:ext cx="8852160" cy="954107"/>
            <a:chOff x="1669920" y="4935091"/>
            <a:chExt cx="8852160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B71354-8FB5-4B91-67D1-7591EB855590}"/>
                </a:ext>
              </a:extLst>
            </p:cNvPr>
            <p:cNvSpPr txBox="1"/>
            <p:nvPr/>
          </p:nvSpPr>
          <p:spPr>
            <a:xfrm>
              <a:off x="1669920" y="4935091"/>
              <a:ext cx="6553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800" dirty="0"/>
                <a:t>ผู้ใช้บริการซักหรืออบผ้า</a:t>
              </a:r>
            </a:p>
            <a:p>
              <a:r>
                <a:rPr lang="th-TH" sz="2800" dirty="0"/>
                <a:t>น้อยในช่วงเวลา ดังนี้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C1350D-F14F-141B-5A07-991F2F33B7FF}"/>
                </a:ext>
              </a:extLst>
            </p:cNvPr>
            <p:cNvSpPr txBox="1"/>
            <p:nvPr/>
          </p:nvSpPr>
          <p:spPr>
            <a:xfrm>
              <a:off x="7220080" y="4935091"/>
              <a:ext cx="330200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th-TH" sz="2800" b="1" dirty="0"/>
                <a:t>03.01 - 07.00 น.</a:t>
              </a:r>
            </a:p>
            <a:p>
              <a:pPr algn="r"/>
              <a:r>
                <a:rPr lang="th-TH" sz="2800" b="1" dirty="0"/>
                <a:t>07.01 – 11.00 น.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1AB504F-C1E8-DA4C-B98E-7680EA442B63}"/>
              </a:ext>
            </a:extLst>
          </p:cNvPr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395B9C-7B1B-EA42-5DF8-A63C2CB253B1}"/>
              </a:ext>
            </a:extLst>
          </p:cNvPr>
          <p:cNvSpPr/>
          <p:nvPr/>
        </p:nvSpPr>
        <p:spPr>
          <a:xfrm>
            <a:off x="0" y="6225694"/>
            <a:ext cx="12192000" cy="660400"/>
          </a:xfrm>
          <a:prstGeom prst="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Picture 10" descr="A digital clock with black text&#10;&#10;Description automatically generated">
            <a:extLst>
              <a:ext uri="{FF2B5EF4-FFF2-40B4-BE49-F238E27FC236}">
                <a16:creationId xmlns:a16="http://schemas.microsoft.com/office/drawing/2014/main" id="{3E668AB9-CFC0-ED9D-F45E-CB3B5EC9B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34" y="4415603"/>
            <a:ext cx="1810091" cy="181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191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 rot="5400000">
            <a:off x="-195580" y="563880"/>
            <a:ext cx="1691005" cy="26543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cs typeface="Prompt" panose="00000500000000000000" pitchFamily="2" charset="-34"/>
              <a:sym typeface="Arial"/>
            </a:endParaRPr>
          </a:p>
        </p:txBody>
      </p:sp>
      <p:sp>
        <p:nvSpPr>
          <p:cNvPr id="4" name="文本框 3"/>
          <p:cNvSpPr txBox="1"/>
          <p:nvPr/>
        </p:nvSpPr>
        <p:spPr>
          <a:xfrm rot="16200000">
            <a:off x="-1050925" y="3091743"/>
            <a:ext cx="3402965" cy="580534"/>
          </a:xfrm>
          <a:prstGeom prst="rect">
            <a:avLst/>
          </a:prstGeom>
          <a:noFill/>
        </p:spPr>
        <p:txBody>
          <a:bodyPr wrap="square" tIns="0" rIns="108000" bIns="72000" rtlCol="0" anchor="t">
            <a:spAutoFit/>
          </a:bodyPr>
          <a:lstStyle>
            <a:defPPr>
              <a:defRPr lang="zh-CN"/>
            </a:defPPr>
            <a:lvl1pPr algn="dist">
              <a:lnSpc>
                <a:spcPct val="15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cs typeface="+mn-ea"/>
              </a:defRPr>
            </a:lvl1pPr>
          </a:lstStyle>
          <a:p>
            <a:r>
              <a:rPr lang="en-US" altLang="zh-CN" dirty="0">
                <a:latin typeface="Prompt" panose="00000500000000000000" pitchFamily="2" charset="-34"/>
                <a:ea typeface="DengXian" panose="02010600030101010101" pitchFamily="2" charset="-122"/>
                <a:sym typeface="Arial"/>
              </a:rPr>
              <a:t>Marketing Mix</a:t>
            </a:r>
            <a:endParaRPr lang="zh-CN" altLang="en-US" dirty="0">
              <a:latin typeface="Prompt" panose="00000500000000000000" pitchFamily="2" charset="-34"/>
              <a:ea typeface="DengXian" panose="02010600030101010101" pitchFamily="2" charset="-122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275" y="381635"/>
            <a:ext cx="22669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mpt" panose="00000500000000000000" pitchFamily="2" charset="-34"/>
                <a:ea typeface="DengXian" panose="02010600030101010101" pitchFamily="2" charset="-122"/>
                <a:cs typeface="+mn-ea"/>
                <a:sym typeface="Arial"/>
              </a:rPr>
              <a:t>0</a:t>
            </a:r>
            <a:r>
              <a:rPr lang="th-TH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Prompt" panose="00000500000000000000" pitchFamily="2" charset="-34"/>
                <a:ea typeface="DengXian" panose="02010600030101010101" pitchFamily="2" charset="-122"/>
                <a:cs typeface="+mn-ea"/>
                <a:sym typeface="Arial"/>
              </a:rPr>
              <a:t>2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2" name="Rounded Rectangle 5"/>
          <p:cNvSpPr/>
          <p:nvPr/>
        </p:nvSpPr>
        <p:spPr>
          <a:xfrm>
            <a:off x="2445822" y="2318599"/>
            <a:ext cx="3734024" cy="1609492"/>
          </a:xfrm>
          <a:prstGeom prst="roundRect">
            <a:avLst>
              <a:gd name="adj" fmla="val 5551"/>
            </a:avLst>
          </a:prstGeom>
          <a:noFill/>
          <a:ln w="19050">
            <a:solidFill>
              <a:srgbClr val="2A4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384153" y="2318599"/>
            <a:ext cx="3734024" cy="1609492"/>
          </a:xfrm>
          <a:prstGeom prst="roundRect">
            <a:avLst>
              <a:gd name="adj" fmla="val 5551"/>
            </a:avLst>
          </a:prstGeom>
          <a:noFill/>
          <a:ln w="19050">
            <a:solidFill>
              <a:srgbClr val="2A4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445822" y="4260748"/>
            <a:ext cx="3734024" cy="1609492"/>
          </a:xfrm>
          <a:prstGeom prst="roundRect">
            <a:avLst>
              <a:gd name="adj" fmla="val 5551"/>
            </a:avLst>
          </a:prstGeom>
          <a:noFill/>
          <a:ln w="19050">
            <a:solidFill>
              <a:srgbClr val="2A4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384153" y="4260748"/>
            <a:ext cx="3734024" cy="1609492"/>
          </a:xfrm>
          <a:prstGeom prst="roundRect">
            <a:avLst>
              <a:gd name="adj" fmla="val 5551"/>
            </a:avLst>
          </a:prstGeom>
          <a:noFill/>
          <a:ln w="19050">
            <a:solidFill>
              <a:srgbClr val="2A4B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17" name="Sev03"/>
          <p:cNvSpPr/>
          <p:nvPr/>
        </p:nvSpPr>
        <p:spPr>
          <a:xfrm>
            <a:off x="1788962" y="4406703"/>
            <a:ext cx="1351975" cy="1351975"/>
          </a:xfrm>
          <a:prstGeom prst="round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3">
                  <a:lumMod val="50000"/>
                </a:schemeClr>
              </a:solidFill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18" name="Sev04"/>
          <p:cNvSpPr/>
          <p:nvPr/>
        </p:nvSpPr>
        <p:spPr>
          <a:xfrm>
            <a:off x="9408476" y="4385190"/>
            <a:ext cx="1351975" cy="1351975"/>
          </a:xfrm>
          <a:prstGeom prst="roundRect">
            <a:avLst/>
          </a:prstGeom>
          <a:solidFill>
            <a:srgbClr val="2A4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4">
                  <a:lumMod val="50000"/>
                </a:schemeClr>
              </a:solidFill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11" name="Sev02"/>
          <p:cNvSpPr/>
          <p:nvPr/>
        </p:nvSpPr>
        <p:spPr>
          <a:xfrm>
            <a:off x="9405229" y="2447357"/>
            <a:ext cx="1351975" cy="1351975"/>
          </a:xfrm>
          <a:prstGeom prst="roundRect">
            <a:avLst/>
          </a:prstGeom>
          <a:solidFill>
            <a:srgbClr val="213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chemeClr val="accent2">
                  <a:lumMod val="50000"/>
                </a:schemeClr>
              </a:solidFill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3" name="Sev01"/>
          <p:cNvSpPr/>
          <p:nvPr/>
        </p:nvSpPr>
        <p:spPr>
          <a:xfrm>
            <a:off x="1788962" y="2447358"/>
            <a:ext cx="1351975" cy="1351975"/>
          </a:xfrm>
          <a:prstGeom prst="roundRect">
            <a:avLst/>
          </a:prstGeom>
          <a:solidFill>
            <a:srgbClr val="2A4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accent1">
                  <a:lumMod val="50000"/>
                </a:schemeClr>
              </a:solidFill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341128" y="2863132"/>
            <a:ext cx="2890822" cy="93871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ให้บริการตู้ซักผ้า 3 ขนาด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ให้บริการตู้อบผ้า</a:t>
            </a: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ให้บริการ 24 ชม.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ขายน้ำยาซักผ้า 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Breeze,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 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Downey</a:t>
            </a:r>
            <a:endParaRPr lang="th-TH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ขายน้ำยาปรับผ้านุ่ม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 Downey, Comfort</a:t>
            </a:r>
          </a:p>
        </p:txBody>
      </p:sp>
      <p:sp>
        <p:nvSpPr>
          <p:cNvPr id="67" name="矩形 66"/>
          <p:cNvSpPr/>
          <p:nvPr/>
        </p:nvSpPr>
        <p:spPr>
          <a:xfrm>
            <a:off x="3341128" y="4892047"/>
            <a:ext cx="27548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ตู้ซักผ้าขนาด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 10 kg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 	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40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.-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 algn="l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ตู้ซักผ้าขนาด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 13 kg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	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50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.-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ตู้ซักผ้าขนาด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 17 kg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	6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0</a:t>
            </a: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.-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ตู้อบผ้า 17 </a:t>
            </a:r>
            <a:r>
              <a:rPr lang="en-US" altLang="zh-CN" sz="1100" dirty="0">
                <a:ea typeface="DengXian" panose="02010600030101010101" pitchFamily="2" charset="-122"/>
                <a:sym typeface="Arial"/>
              </a:rPr>
              <a:t>kg	40.-</a:t>
            </a:r>
            <a:endParaRPr lang="th-TH" altLang="zh-CN" sz="1100" dirty="0">
              <a:ea typeface="DengXian" panose="02010600030101010101" pitchFamily="2" charset="-122"/>
              <a:sym typeface="Arial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332049" y="2920344"/>
            <a:ext cx="29299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บริเวณรอบมหาวิทยาลัย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ใกล้กับหอพักนักเรียนหรือนักศึกษา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488386" y="4892047"/>
            <a:ext cx="27515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สะสมคะแนนเมื่อทำตามเงื่อนไข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th-TH" altLang="zh-CN" sz="1100" dirty="0">
                <a:ea typeface="DengXian" panose="02010600030101010101" pitchFamily="2" charset="-122"/>
                <a:sym typeface="Arial"/>
              </a:rPr>
              <a:t>โปรโมชั่นส่วนลดในช่วงเวลาที่มีผู้ใช้บริการน้อยได้แก่ 03.00 – 11.00 น.</a:t>
            </a:r>
            <a:endParaRPr lang="en-US" altLang="zh-CN" sz="1100" dirty="0">
              <a:ea typeface="DengXian" panose="02010600030101010101" pitchFamily="2" charset="-122"/>
              <a:sym typeface="Arial"/>
            </a:endParaRPr>
          </a:p>
        </p:txBody>
      </p:sp>
      <p:sp>
        <p:nvSpPr>
          <p:cNvPr id="49" name="文本框 13"/>
          <p:cNvSpPr txBox="1">
            <a:spLocks noChangeArrowheads="1"/>
          </p:cNvSpPr>
          <p:nvPr/>
        </p:nvSpPr>
        <p:spPr bwMode="auto">
          <a:xfrm>
            <a:off x="6994387" y="4582504"/>
            <a:ext cx="225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r"/>
            <a:r>
              <a:rPr lang="en-US" altLang="zh-CN" sz="1800" dirty="0">
                <a:solidFill>
                  <a:srgbClr val="2A4B7D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Promotion</a:t>
            </a:r>
            <a:endParaRPr lang="zh-CN" altLang="en-US" sz="1800" dirty="0">
              <a:solidFill>
                <a:srgbClr val="2A4B7D"/>
              </a:solidFill>
              <a:latin typeface="+mj-lt"/>
              <a:ea typeface="DengXian" panose="02010600030101010101" pitchFamily="2" charset="-122"/>
              <a:cs typeface="+mj-cs"/>
              <a:sym typeface="Arial"/>
            </a:endParaRPr>
          </a:p>
        </p:txBody>
      </p:sp>
      <p:sp>
        <p:nvSpPr>
          <p:cNvPr id="50" name="文本框 13"/>
          <p:cNvSpPr txBox="1">
            <a:spLocks noChangeArrowheads="1"/>
          </p:cNvSpPr>
          <p:nvPr/>
        </p:nvSpPr>
        <p:spPr bwMode="auto">
          <a:xfrm>
            <a:off x="6384153" y="2531150"/>
            <a:ext cx="2868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r"/>
            <a:r>
              <a:rPr lang="en-US" altLang="zh-CN" sz="2000" dirty="0">
                <a:solidFill>
                  <a:srgbClr val="2A4B7D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Place</a:t>
            </a:r>
            <a:endParaRPr lang="zh-CN" altLang="en-US" sz="2000" dirty="0">
              <a:solidFill>
                <a:srgbClr val="2A4B7D"/>
              </a:solidFill>
              <a:latin typeface="+mj-lt"/>
              <a:ea typeface="DengXian" panose="02010600030101010101" pitchFamily="2" charset="-122"/>
              <a:cs typeface="+mj-cs"/>
              <a:sym typeface="Arial"/>
            </a:endParaRPr>
          </a:p>
        </p:txBody>
      </p:sp>
      <p:sp>
        <p:nvSpPr>
          <p:cNvPr id="51" name="文本框 13"/>
          <p:cNvSpPr txBox="1">
            <a:spLocks noChangeArrowheads="1"/>
          </p:cNvSpPr>
          <p:nvPr/>
        </p:nvSpPr>
        <p:spPr bwMode="auto">
          <a:xfrm>
            <a:off x="3331140" y="4579469"/>
            <a:ext cx="267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000" dirty="0">
                <a:solidFill>
                  <a:srgbClr val="2A4B7D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Price</a:t>
            </a:r>
            <a:endParaRPr lang="zh-CN" altLang="en-US" sz="2000" dirty="0">
              <a:solidFill>
                <a:srgbClr val="2A4B7D"/>
              </a:solidFill>
              <a:latin typeface="+mj-lt"/>
              <a:ea typeface="DengXian" panose="02010600030101010101" pitchFamily="2" charset="-122"/>
              <a:cs typeface="+mj-cs"/>
              <a:sym typeface="Arial"/>
            </a:endParaRPr>
          </a:p>
        </p:txBody>
      </p:sp>
      <p:sp>
        <p:nvSpPr>
          <p:cNvPr id="52" name="文本框 13"/>
          <p:cNvSpPr txBox="1">
            <a:spLocks noChangeArrowheads="1"/>
          </p:cNvSpPr>
          <p:nvPr/>
        </p:nvSpPr>
        <p:spPr bwMode="auto">
          <a:xfrm>
            <a:off x="3331140" y="2531150"/>
            <a:ext cx="267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sz="2000" dirty="0">
                <a:solidFill>
                  <a:srgbClr val="2A4B7D"/>
                </a:solidFill>
                <a:latin typeface="+mj-lt"/>
                <a:ea typeface="DengXian" panose="02010600030101010101" pitchFamily="2" charset="-122"/>
                <a:cs typeface="+mj-cs"/>
                <a:sym typeface="Arial"/>
              </a:rPr>
              <a:t>Product</a:t>
            </a:r>
            <a:endParaRPr lang="zh-CN" altLang="en-US" sz="2000" dirty="0">
              <a:solidFill>
                <a:srgbClr val="2A4B7D"/>
              </a:solidFill>
              <a:latin typeface="+mj-lt"/>
              <a:ea typeface="DengXian" panose="02010600030101010101" pitchFamily="2" charset="-122"/>
              <a:cs typeface="+mj-cs"/>
              <a:sym typeface="Arial"/>
            </a:endParaRPr>
          </a:p>
        </p:txBody>
      </p:sp>
      <p:sp>
        <p:nvSpPr>
          <p:cNvPr id="60" name="Freeform 133"/>
          <p:cNvSpPr>
            <a:spLocks noChangeArrowheads="1"/>
          </p:cNvSpPr>
          <p:nvPr/>
        </p:nvSpPr>
        <p:spPr bwMode="auto">
          <a:xfrm>
            <a:off x="9850152" y="4806996"/>
            <a:ext cx="530816" cy="508362"/>
          </a:xfrm>
          <a:custGeom>
            <a:avLst/>
            <a:gdLst>
              <a:gd name="T0" fmla="*/ 425 w 497"/>
              <a:gd name="T1" fmla="*/ 160 h 480"/>
              <a:gd name="T2" fmla="*/ 425 w 497"/>
              <a:gd name="T3" fmla="*/ 160 h 480"/>
              <a:gd name="T4" fmla="*/ 372 w 497"/>
              <a:gd name="T5" fmla="*/ 18 h 480"/>
              <a:gd name="T6" fmla="*/ 346 w 497"/>
              <a:gd name="T7" fmla="*/ 9 h 480"/>
              <a:gd name="T8" fmla="*/ 9 w 497"/>
              <a:gd name="T9" fmla="*/ 134 h 480"/>
              <a:gd name="T10" fmla="*/ 0 w 497"/>
              <a:gd name="T11" fmla="*/ 160 h 480"/>
              <a:gd name="T12" fmla="*/ 53 w 497"/>
              <a:gd name="T13" fmla="*/ 302 h 480"/>
              <a:gd name="T14" fmla="*/ 53 w 497"/>
              <a:gd name="T15" fmla="*/ 222 h 480"/>
              <a:gd name="T16" fmla="*/ 115 w 497"/>
              <a:gd name="T17" fmla="*/ 160 h 480"/>
              <a:gd name="T18" fmla="*/ 203 w 497"/>
              <a:gd name="T19" fmla="*/ 160 h 480"/>
              <a:gd name="T20" fmla="*/ 309 w 497"/>
              <a:gd name="T21" fmla="*/ 89 h 480"/>
              <a:gd name="T22" fmla="*/ 372 w 497"/>
              <a:gd name="T23" fmla="*/ 160 h 480"/>
              <a:gd name="T24" fmla="*/ 425 w 497"/>
              <a:gd name="T25" fmla="*/ 160 h 480"/>
              <a:gd name="T26" fmla="*/ 478 w 497"/>
              <a:gd name="T27" fmla="*/ 204 h 480"/>
              <a:gd name="T28" fmla="*/ 478 w 497"/>
              <a:gd name="T29" fmla="*/ 204 h 480"/>
              <a:gd name="T30" fmla="*/ 115 w 497"/>
              <a:gd name="T31" fmla="*/ 204 h 480"/>
              <a:gd name="T32" fmla="*/ 97 w 497"/>
              <a:gd name="T33" fmla="*/ 222 h 480"/>
              <a:gd name="T34" fmla="*/ 97 w 497"/>
              <a:gd name="T35" fmla="*/ 462 h 480"/>
              <a:gd name="T36" fmla="*/ 115 w 497"/>
              <a:gd name="T37" fmla="*/ 479 h 480"/>
              <a:gd name="T38" fmla="*/ 478 w 497"/>
              <a:gd name="T39" fmla="*/ 479 h 480"/>
              <a:gd name="T40" fmla="*/ 496 w 497"/>
              <a:gd name="T41" fmla="*/ 462 h 480"/>
              <a:gd name="T42" fmla="*/ 496 w 497"/>
              <a:gd name="T43" fmla="*/ 222 h 480"/>
              <a:gd name="T44" fmla="*/ 478 w 497"/>
              <a:gd name="T45" fmla="*/ 204 h 480"/>
              <a:gd name="T46" fmla="*/ 452 w 497"/>
              <a:gd name="T47" fmla="*/ 426 h 480"/>
              <a:gd name="T48" fmla="*/ 452 w 497"/>
              <a:gd name="T49" fmla="*/ 426 h 480"/>
              <a:gd name="T50" fmla="*/ 150 w 497"/>
              <a:gd name="T51" fmla="*/ 426 h 480"/>
              <a:gd name="T52" fmla="*/ 150 w 497"/>
              <a:gd name="T53" fmla="*/ 391 h 480"/>
              <a:gd name="T54" fmla="*/ 195 w 497"/>
              <a:gd name="T55" fmla="*/ 275 h 480"/>
              <a:gd name="T56" fmla="*/ 265 w 497"/>
              <a:gd name="T57" fmla="*/ 364 h 480"/>
              <a:gd name="T58" fmla="*/ 328 w 497"/>
              <a:gd name="T59" fmla="*/ 302 h 480"/>
              <a:gd name="T60" fmla="*/ 416 w 497"/>
              <a:gd name="T61" fmla="*/ 266 h 480"/>
              <a:gd name="T62" fmla="*/ 452 w 497"/>
              <a:gd name="T63" fmla="*/ 347 h 480"/>
              <a:gd name="T64" fmla="*/ 452 w 497"/>
              <a:gd name="T65" fmla="*/ 426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7" h="480">
                <a:moveTo>
                  <a:pt x="425" y="160"/>
                </a:moveTo>
                <a:lnTo>
                  <a:pt x="425" y="160"/>
                </a:lnTo>
                <a:cubicBezTo>
                  <a:pt x="372" y="18"/>
                  <a:pt x="372" y="18"/>
                  <a:pt x="372" y="18"/>
                </a:cubicBezTo>
                <a:cubicBezTo>
                  <a:pt x="372" y="9"/>
                  <a:pt x="354" y="0"/>
                  <a:pt x="346" y="9"/>
                </a:cubicBezTo>
                <a:cubicBezTo>
                  <a:pt x="9" y="134"/>
                  <a:pt x="9" y="134"/>
                  <a:pt x="9" y="134"/>
                </a:cubicBezTo>
                <a:cubicBezTo>
                  <a:pt x="0" y="134"/>
                  <a:pt x="0" y="143"/>
                  <a:pt x="0" y="160"/>
                </a:cubicBezTo>
                <a:cubicBezTo>
                  <a:pt x="53" y="302"/>
                  <a:pt x="53" y="302"/>
                  <a:pt x="53" y="302"/>
                </a:cubicBezTo>
                <a:cubicBezTo>
                  <a:pt x="53" y="222"/>
                  <a:pt x="53" y="222"/>
                  <a:pt x="53" y="222"/>
                </a:cubicBezTo>
                <a:cubicBezTo>
                  <a:pt x="53" y="187"/>
                  <a:pt x="80" y="160"/>
                  <a:pt x="115" y="160"/>
                </a:cubicBezTo>
                <a:cubicBezTo>
                  <a:pt x="203" y="160"/>
                  <a:pt x="203" y="160"/>
                  <a:pt x="203" y="160"/>
                </a:cubicBezTo>
                <a:cubicBezTo>
                  <a:pt x="309" y="89"/>
                  <a:pt x="309" y="89"/>
                  <a:pt x="309" y="89"/>
                </a:cubicBezTo>
                <a:cubicBezTo>
                  <a:pt x="372" y="160"/>
                  <a:pt x="372" y="160"/>
                  <a:pt x="372" y="160"/>
                </a:cubicBezTo>
                <a:lnTo>
                  <a:pt x="425" y="160"/>
                </a:lnTo>
                <a:close/>
                <a:moveTo>
                  <a:pt x="478" y="204"/>
                </a:moveTo>
                <a:lnTo>
                  <a:pt x="478" y="204"/>
                </a:lnTo>
                <a:cubicBezTo>
                  <a:pt x="115" y="204"/>
                  <a:pt x="115" y="204"/>
                  <a:pt x="115" y="204"/>
                </a:cubicBezTo>
                <a:cubicBezTo>
                  <a:pt x="106" y="204"/>
                  <a:pt x="97" y="213"/>
                  <a:pt x="97" y="222"/>
                </a:cubicBezTo>
                <a:cubicBezTo>
                  <a:pt x="97" y="462"/>
                  <a:pt x="97" y="462"/>
                  <a:pt x="97" y="462"/>
                </a:cubicBezTo>
                <a:cubicBezTo>
                  <a:pt x="97" y="470"/>
                  <a:pt x="106" y="479"/>
                  <a:pt x="115" y="479"/>
                </a:cubicBezTo>
                <a:cubicBezTo>
                  <a:pt x="478" y="479"/>
                  <a:pt x="478" y="479"/>
                  <a:pt x="478" y="479"/>
                </a:cubicBezTo>
                <a:cubicBezTo>
                  <a:pt x="487" y="479"/>
                  <a:pt x="496" y="470"/>
                  <a:pt x="496" y="46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13"/>
                  <a:pt x="487" y="204"/>
                  <a:pt x="478" y="204"/>
                </a:cubicBezTo>
                <a:close/>
                <a:moveTo>
                  <a:pt x="452" y="426"/>
                </a:moveTo>
                <a:lnTo>
                  <a:pt x="452" y="426"/>
                </a:lnTo>
                <a:cubicBezTo>
                  <a:pt x="150" y="426"/>
                  <a:pt x="150" y="426"/>
                  <a:pt x="150" y="426"/>
                </a:cubicBezTo>
                <a:cubicBezTo>
                  <a:pt x="150" y="391"/>
                  <a:pt x="150" y="391"/>
                  <a:pt x="150" y="391"/>
                </a:cubicBezTo>
                <a:cubicBezTo>
                  <a:pt x="195" y="275"/>
                  <a:pt x="195" y="275"/>
                  <a:pt x="195" y="275"/>
                </a:cubicBezTo>
                <a:cubicBezTo>
                  <a:pt x="265" y="364"/>
                  <a:pt x="265" y="364"/>
                  <a:pt x="265" y="364"/>
                </a:cubicBezTo>
                <a:cubicBezTo>
                  <a:pt x="328" y="302"/>
                  <a:pt x="328" y="302"/>
                  <a:pt x="328" y="302"/>
                </a:cubicBezTo>
                <a:cubicBezTo>
                  <a:pt x="416" y="266"/>
                  <a:pt x="416" y="266"/>
                  <a:pt x="416" y="266"/>
                </a:cubicBezTo>
                <a:cubicBezTo>
                  <a:pt x="452" y="347"/>
                  <a:pt x="452" y="347"/>
                  <a:pt x="452" y="347"/>
                </a:cubicBezTo>
                <a:lnTo>
                  <a:pt x="452" y="4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68589" tIns="34295" rIns="68589" bIns="34295" anchor="ctr"/>
          <a:lstStyle/>
          <a:p>
            <a:pPr>
              <a:defRPr/>
            </a:pPr>
            <a:endParaRPr lang="en-US" sz="2700" dirty="0">
              <a:latin typeface="Prompt" panose="00000500000000000000" pitchFamily="2" charset="-34"/>
              <a:ea typeface="DengXian" panose="02010600030101010101" pitchFamily="2" charset="-122"/>
              <a:cs typeface="+mn-ea"/>
              <a:sym typeface="Arial"/>
            </a:endParaRPr>
          </a:p>
        </p:txBody>
      </p:sp>
      <p:sp>
        <p:nvSpPr>
          <p:cNvPr id="7" name="文本框 15">
            <a:extLst>
              <a:ext uri="{FF2B5EF4-FFF2-40B4-BE49-F238E27FC236}">
                <a16:creationId xmlns:a16="http://schemas.microsoft.com/office/drawing/2014/main" id="{B39C8F0D-0D1B-510E-816C-10B3A651EBB8}"/>
              </a:ext>
            </a:extLst>
          </p:cNvPr>
          <p:cNvSpPr txBox="1"/>
          <p:nvPr/>
        </p:nvSpPr>
        <p:spPr>
          <a:xfrm>
            <a:off x="2537321" y="602756"/>
            <a:ext cx="74366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213A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DengXian" panose="02010600030101010101" pitchFamily="2" charset="-122"/>
                <a:cs typeface="+mn-ea"/>
                <a:sym typeface="Arial"/>
              </a:rPr>
              <a:t>Marketing Mix (</a:t>
            </a:r>
            <a:r>
              <a:rPr lang="en-US" altLang="zh-CN" sz="6000" b="1" dirty="0">
                <a:solidFill>
                  <a:srgbClr val="213A6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DengXian" panose="02010600030101010101" pitchFamily="2" charset="-122"/>
                <a:cs typeface="+mn-ea"/>
                <a:sym typeface="Arial"/>
              </a:rPr>
              <a:t>4p)</a:t>
            </a:r>
            <a:endParaRPr lang="en-US" altLang="zh-CN" sz="6000" b="1" dirty="0">
              <a:solidFill>
                <a:srgbClr val="213A6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DengXian" panose="02010600030101010101" pitchFamily="2" charset="-122"/>
              <a:cs typeface="+mn-ea"/>
              <a:sym typeface="Arial"/>
            </a:endParaRPr>
          </a:p>
        </p:txBody>
      </p:sp>
      <p:pic>
        <p:nvPicPr>
          <p:cNvPr id="10" name="Graphic 9" descr="Continuous Improvement with solid fill">
            <a:extLst>
              <a:ext uri="{FF2B5EF4-FFF2-40B4-BE49-F238E27FC236}">
                <a16:creationId xmlns:a16="http://schemas.microsoft.com/office/drawing/2014/main" id="{F8350E90-A0A5-0C0A-6CD5-BF4FE0D36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7749" y="2666144"/>
            <a:ext cx="914400" cy="914400"/>
          </a:xfrm>
          <a:prstGeom prst="rect">
            <a:avLst/>
          </a:prstGeom>
        </p:spPr>
      </p:pic>
      <p:pic>
        <p:nvPicPr>
          <p:cNvPr id="14" name="Graphic 13" descr="Tag with solid fill">
            <a:extLst>
              <a:ext uri="{FF2B5EF4-FFF2-40B4-BE49-F238E27FC236}">
                <a16:creationId xmlns:a16="http://schemas.microsoft.com/office/drawing/2014/main" id="{3EDDA649-D7FC-1F1F-1E60-0D593F0CD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3724" y="4677731"/>
            <a:ext cx="914400" cy="914400"/>
          </a:xfrm>
          <a:prstGeom prst="rect">
            <a:avLst/>
          </a:prstGeom>
        </p:spPr>
      </p:pic>
      <p:pic>
        <p:nvPicPr>
          <p:cNvPr id="19" name="Graphic 18" descr="Building with solid fill">
            <a:extLst>
              <a:ext uri="{FF2B5EF4-FFF2-40B4-BE49-F238E27FC236}">
                <a16:creationId xmlns:a16="http://schemas.microsoft.com/office/drawing/2014/main" id="{6A5AB2CE-0FC6-1EF4-E174-28DC7C0FBD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24016" y="2693976"/>
            <a:ext cx="914400" cy="914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3" grpId="0" animBg="1"/>
      <p:bldP spid="15" grpId="0" animBg="1"/>
      <p:bldP spid="17" grpId="0" animBg="1"/>
      <p:bldP spid="18" grpId="0" animBg="1"/>
      <p:bldP spid="11" grpId="0" animBg="1"/>
      <p:bldP spid="3" grpId="0" animBg="1"/>
      <p:bldP spid="63" grpId="0"/>
      <p:bldP spid="67" grpId="0"/>
      <p:bldP spid="71" grpId="0"/>
      <p:bldP spid="75" grpId="0"/>
      <p:bldP spid="49" grpId="0"/>
      <p:bldP spid="50" grpId="0"/>
      <p:bldP spid="51" grpId="0"/>
      <p:bldP spid="52" grpId="0"/>
      <p:bldP spid="60" grpId="0" animBg="1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ww.freeppt7.com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Propmt">
      <a:majorFont>
        <a:latin typeface="Prompt SemiBold"/>
        <a:ea typeface=""/>
        <a:cs typeface="Prompt SemiBold"/>
      </a:majorFont>
      <a:minorFont>
        <a:latin typeface="Prompt"/>
        <a:ea typeface=""/>
        <a:cs typeface="Promp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9号-创粗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9号-创粗黑"/>
        <a:ea typeface=""/>
        <a:cs typeface=""/>
        <a:font script="Jpan" typeface="ＭＳ Ｐゴシック"/>
        <a:font script="Hang" typeface="맑은 고딕"/>
        <a:font script="Hans" typeface="字魂59号-创粗黑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字魂59号-创粗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字魂59号-创粗黑"/>
        <a:ea typeface=""/>
        <a:cs typeface=""/>
        <a:font script="Jpan" typeface="ＭＳ Ｐゴシック"/>
        <a:font script="Hang" typeface="맑은 고딕"/>
        <a:font script="Hans" typeface="字魂59号-创粗黑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563</Words>
  <Application>Microsoft Office PowerPoint</Application>
  <PresentationFormat>แบบจอกว้าง</PresentationFormat>
  <Paragraphs>95</Paragraphs>
  <Slides>11</Slides>
  <Notes>0</Notes>
  <HiddenSlides>0</HiddenSlides>
  <MMClips>0</MMClips>
  <ScaleCrop>false</ScaleCrop>
  <HeadingPairs>
    <vt:vector size="4" baseType="variant"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13" baseType="lpstr">
      <vt:lpstr>www.freeppt7.com</vt:lpstr>
      <vt:lpstr>www.jpppt.com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หลักฐานระหว่างการสำรวจ</vt:lpstr>
      <vt:lpstr>งานนำเสนอ PowerPoint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2010511104009 Phatchara Soroschokchai</cp:lastModifiedBy>
  <cp:revision>188</cp:revision>
  <dcterms:created xsi:type="dcterms:W3CDTF">2019-06-19T02:08:00Z</dcterms:created>
  <dcterms:modified xsi:type="dcterms:W3CDTF">2023-10-10T04:57:43Z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08D5D7DE5A5F4847A09B66AD9EF16602_12</vt:lpwstr>
  </property>
  <property fmtid="{D5CDD505-2E9C-101B-9397-08002B2CF9AE}" pid="3" name="KSOProductBuildVer">
    <vt:lpwstr>2052-11.1.0.14309</vt:lpwstr>
  </property>
</Properties>
</file>